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4630400" cy="8229600"/>
  <p:notesSz cx="8229600" cy="146304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Inter" panose="02000503000000020004" pitchFamily="2" charset="0"/>
      <p:regular r:id="rId35"/>
      <p:bold r:id="rId36"/>
      <p:italic r:id="rId37"/>
      <p:boldItalic r:id="rId38"/>
    </p:embeddedFont>
    <p:embeddedFont>
      <p:font typeface="Petrona Bold" pitchFamily="2" charset="0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566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5238"/>
            <a:ext cx="6350437" cy="25903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5372" y="1854160"/>
            <a:ext cx="61087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Professor: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G. Fiumara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Course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735372" y="2784038"/>
            <a:ext cx="61087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Department: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MIFT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Analysis (L-31)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735372" y="3713917"/>
            <a:ext cx="61087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MohammadAmin JahaniMajd (ID: 557910)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10245" y="5090874"/>
            <a:ext cx="12609909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Appliances Energy Prediction:</a:t>
            </a:r>
            <a:endParaRPr lang="en-US" sz="4650" dirty="0"/>
          </a:p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Nonlinear Regression with Ensemble Methods</a:t>
            </a:r>
            <a:endParaRPr lang="en-US" sz="46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4BEBA-BF05-BFA3-BE56-E8237A47F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419"/>
            <a:ext cx="10941606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 Relationships between predictors and target :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3790" y="1648658"/>
            <a:ext cx="1304282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Now we use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scatterplot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Temperature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Humidity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versus our target variable , in these 2 scatterplots we can see some distribution patterns and thresholds which could be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for non-linear relationships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87823"/>
            <a:ext cx="4998720" cy="429863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561" y="2587823"/>
            <a:ext cx="5053132" cy="43363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561" y="7108508"/>
            <a:ext cx="669155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1D7F9-2F6B-C9EA-8ADB-5FEFA26B7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6156"/>
            <a:ext cx="61329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6. Data preprocessing :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14650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dataset have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categorical feature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handle ,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missing values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handle , and also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attribute combination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needed .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 in jupyter notbook we check outliers and missing value one more time for more precise analysis , we can also count outliers by using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 Quantile Range (IQR)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65728"/>
            <a:ext cx="6244709" cy="3382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5326-CEDB-A269-A4B2-EC97CECC2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5554"/>
            <a:ext cx="9934337" cy="705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6. Data Preprocessing : Feature Scaling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1647" y="1819037"/>
            <a:ext cx="6261497" cy="167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the first step of feature scaling, we change our date data type from object to 2 features with int32 data type (hour and day of weak) for further model fitting , then we define our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as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other remaining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predicators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7" y="3722013"/>
            <a:ext cx="5948363" cy="25827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4877" y="1819037"/>
            <a:ext cx="6261497" cy="167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Now we use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 library train-test-split method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make train and test portions (80-20) for both our predicators and target , which we can see the shape of both part to check out number of captured data in each of the train and test parts with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.shape()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method.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77" y="3722013"/>
            <a:ext cx="4963716" cy="25713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4877" y="6522363"/>
            <a:ext cx="626149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91647" y="7269242"/>
            <a:ext cx="1304710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015F69-6899-58C6-23B8-7AC9E0599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0594"/>
            <a:ext cx="6258520" cy="1680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Now we apply standardization with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StandardScaler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scikit library , this method uses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z-score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scaling to standardize the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predicators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and test data for sensitive models . we Fit on train to learn parameters, transform train and test to apply the same scaling consistently and avoid data leakage .</a:t>
            </a:r>
            <a:endParaRPr lang="en-US" sz="1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1428"/>
            <a:ext cx="5945505" cy="36731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754892"/>
            <a:ext cx="625852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5710" y="940594"/>
            <a:ext cx="6258520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Now we apply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logarithmic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 to the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handle the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right skewed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distribution we detected earlier , we use numpy library logarithm method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np.log1d(x) to perform ln(1 + x)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transformation to reduce skewness 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710" y="2515314"/>
            <a:ext cx="5945505" cy="42071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5710" y="6952774"/>
            <a:ext cx="625852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0BDA96-BEB3-3C9E-9263-5D15895A2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004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also prepare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K-fold Cross-Validation with K = 5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provide more stable estimate of generalization performance , we apply this K-Fold on our 80-20 split (on 80% train set) to increase performance and reduce luckiness on one split .</a:t>
            </a: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331125"/>
            <a:ext cx="6244709" cy="3000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55865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36D24-D1CF-B564-BAE9-50D0313AB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6077"/>
            <a:ext cx="5123498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7. Model Development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3790" y="1874401"/>
            <a:ext cx="1304282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phase, we implement and compare several machine learning models to assess their performance using statistical metrics such as RMSE, MAE, and R². Our goal is to identify the best-fitting model for our energy consumption prediction project.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793087"/>
            <a:ext cx="313658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Baseline Linear Regression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273147"/>
            <a:ext cx="4033599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model serves as a fundamental reference point, helping us determine if more complex non-linear approaches provide a significant performance improvement.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4863346"/>
            <a:ext cx="26467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Polynomial Regression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5343406"/>
            <a:ext cx="4033599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GridSearchCV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PolynomialFeatures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combined with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Ridge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regularization in a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pipeline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we explore non-linear relationships efficiently while mitigating overfitting.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305306" y="2793087"/>
            <a:ext cx="377868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Vector Regression (SVR)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305306" y="3273147"/>
            <a:ext cx="4033599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employ SVR with a Radial Basis Function (RBF) kernel, known for its ability to capture complex patterns in data by mapping them into higher dimensional spaces.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305306" y="4578072"/>
            <a:ext cx="27921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 Tree Regressor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305306" y="5058132"/>
            <a:ext cx="4033599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decision tree model configured with a maximum depth of 10 is used to capture hierarchical decision rules, offering interpretability while managing complexity.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816822" y="2793087"/>
            <a:ext cx="4033599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 Regressor (Ensemble)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9816822" y="3589377"/>
            <a:ext cx="4033599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ensemble method leverages multiple decision trees to enhance predictive accuracy and robustness, with hyperparameters carefully tuned via cross-validation.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9816822" y="5179576"/>
            <a:ext cx="329993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Gradient Boosting Regressor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816822" y="5659636"/>
            <a:ext cx="4033599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Another powerful ensemble technique, Gradient Boosting builds models sequentially to correct errors of previous models, optimized through hyperparameter tuning and cross-validation.</a:t>
            </a:r>
            <a:endParaRPr lang="en-US" sz="1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ABD7A3-42F7-C04D-CA0A-877676ADE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1783"/>
            <a:ext cx="458307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Baseline Linear Regression :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93790" y="19226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 as a reference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understand if non-linear models improve performance 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5249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i. we use scikit library to import and use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LinearRegression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 also from this library we import the metrics we need to calculate as output of model performance and compare them with each other later 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081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ii. we fit model on train set of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scaled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predictors and train set of target feature 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380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iii. then we predict the target feature by test set of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scaled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predictors 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3679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iv. at the end we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 MAE , RMSE and R2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measure the model performance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1973699"/>
            <a:ext cx="6244709" cy="4195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6F260-C8C8-919A-FA6F-4DD20075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4054"/>
            <a:ext cx="3307556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Polynomial Regression :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793790" y="1776651"/>
            <a:ext cx="6286262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i. We use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GridSearchCV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(for searching or cross validation) ,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PolynomialFeatures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(for our polynomial model) ,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Ridge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(for memory efficient search and reduce overfitting using Ridge regression) ,and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(for pipeline creation of transformations) from scikit library . 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3065145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ii. First, we create polynomial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Ridge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497818"/>
            <a:ext cx="628626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iii. Then we set grid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polynomial (hyperparameter)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degree set for test , we use first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to 3 degree 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4215765"/>
            <a:ext cx="6286262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iv. Then we apply our grid search for all our degrees and with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5-fold CV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, we set the scoring to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-MAE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compare due to minimizing mean absolute error , then we set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n__jobs=-1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ensure all CPU cores are working and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verbose=1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shows the progress . 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5504259"/>
            <a:ext cx="628626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v. Fit the grid polynomial to train set of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scaled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predicators and train set of target feature , then predict target on test set of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scaled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predicators . 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6507480"/>
            <a:ext cx="628626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vi. Then we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best estimator chosen by Grid Search in this model .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68" y="1813560"/>
            <a:ext cx="5343049" cy="4802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F158F-8DA3-4234-44AA-859FE2E70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5271"/>
            <a:ext cx="548997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Vector Regression (SVR) :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93790" y="22061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i. We use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SVR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 of scikit learn to implement this model 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35987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ii. We initialize our model with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RBF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(Radial Basis Function) kernel , we set the parameters like this :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 = 100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 controls of trade-off between complexity and error ,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ε (epsilon) = 0.1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 width of the no-penalty zone around regression line ,and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 (gamma) = ‘scale’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control influence of a single data point scaled.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174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iii. Fit the model and predict on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scaled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set of predicators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4473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iv. Evaluate error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257187"/>
            <a:ext cx="6244709" cy="339268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99521" y="59050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20C69-3CA4-0FF3-ED14-C4F162E05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9120"/>
            <a:ext cx="409658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 Tree Regressor :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93790" y="25199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i. Use scikit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DecisionTreeRegressor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 to implement this model 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4983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ii. Initialize the model with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max_depth = 10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ensure that the decision making be less than that for efficient program 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426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iii. Fit on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unscaled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set and predict on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unscaled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set of predicators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724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iv. Evaluate error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71036"/>
            <a:ext cx="6244709" cy="330719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99521" y="61333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4824-FF1F-5276-CDF0-DDAE4A488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1520"/>
            <a:ext cx="625078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Project Introduction: 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133951" y="3134558"/>
            <a:ext cx="127026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focuses on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household appliance energy consumption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measured every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minutes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using environmental, temporal, and indoor sensor data. The dataset, collected over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4.5 months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a low-energy house in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Belgium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details like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indoor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temperature and humidity,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outdoor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time-derived features.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4841319"/>
            <a:ext cx="127026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variable, appliance energy (Wh)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high variability and occasional spikes. Initial exploratory analysis reveals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linear correlations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but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nonlinear patterns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influenced by factors such as temperature comfort ranges and daily routines. This complexity necessitates the application of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nonlinear regression models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accurate predictions, as linear models are insufficient.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879408"/>
            <a:ext cx="30480" cy="3668673"/>
          </a:xfrm>
          <a:prstGeom prst="rect">
            <a:avLst/>
          </a:prstGeom>
          <a:solidFill>
            <a:srgbClr val="007EBD"/>
          </a:solidFill>
          <a:ln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DDF7F-C20E-DAEB-5EB1-BC1E82377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9843"/>
            <a:ext cx="5325070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 Regressor (Ensemble) :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793790" y="1422440"/>
            <a:ext cx="628626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i. We use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RandomizedSearchCV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(for search between grid we define further) ,and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RandomForestRegressor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(to implement the model) from scikit library. 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425660"/>
            <a:ext cx="6286262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ii. We define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 parameters (hyperparameters)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 :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n_estimator : [50, 100]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Number of decision trees in the forest ,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max_depth : [3, 5, None]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defining Maximum depth of each decision tree and the None is no limitation until reach the criteria ,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min_samples_split : [2, 5]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Minimum number of samples required to split an internal node. 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999428"/>
            <a:ext cx="6286262" cy="2282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iii. Now we implement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randomized search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these arguments : using model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RrandomForestRegressor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using param distribution defined as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hyperparameters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n_iter = 4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test 4 random combinations , we reduce our cross validation fold here from 5 to 3 to make this program memory efficient by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cv=3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,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scoring = ‘neg_mean_absolute_error’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make evaluation based on -MAE , random state defining to reproducibility , and make sure all cores of cpu speed up by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n__jobs=-1 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6429018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iv. We fit on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unscaled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set and predict on unscaled test set 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6861691"/>
            <a:ext cx="628626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v. We evaluate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best estimator decided by randomized search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75" y="1703427"/>
            <a:ext cx="5343049" cy="501503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57968" y="6902767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E17A8-B683-32B9-A251-6E550961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8416"/>
            <a:ext cx="4571524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Gradient Boosting Regressor :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1573887"/>
            <a:ext cx="625852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i. We use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GradientBoostingRegressor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scikit library 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2094190"/>
            <a:ext cx="6258520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ii. We set the hyperparameters with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 and 100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number of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estimators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and 5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limitation of maximum number of decision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depth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rate of 0.1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286720"/>
            <a:ext cx="6258520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iii. We set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RandomizedSearchCV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iterations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number ,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 Validation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fold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and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GradientBosstingRegressor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4479250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iv. We fit on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unscaled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set and predict on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unscaled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predicators on best estimator selected by search 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5335667"/>
            <a:ext cx="625852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v. Then evaluate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later comparison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10" y="1619964"/>
            <a:ext cx="5945505" cy="520065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85710" y="7050881"/>
            <a:ext cx="625852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E7DA57-EE8D-E26B-755B-8B097016A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8338"/>
            <a:ext cx="97446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8. Model Evaluation &amp; Comparison :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76832"/>
            <a:ext cx="570083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create a metric table for All models , we can see that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have least train and test error between all models , it means that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and Gradient Boosting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have best performance between all models 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44" y="2327910"/>
            <a:ext cx="6788468" cy="40400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8782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7B5-8D84-B6D1-C8C2-34CF4AACB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1647"/>
            <a:ext cx="53824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Curves Analysis :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604963"/>
            <a:ext cx="13042821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better understand the behavior of the trained models, learning curves are used to analyze how prediction error evolves as the amount of training data increases. This analysis helps identify whether a model is affected by underfitting (high bias) or overfitting (high variance) and provides insight into its generalization capability beyond simple performance metrics.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462808"/>
            <a:ext cx="13042821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we analyze these plots we can confirm that the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linear regression suffer from high bias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(Both the training error and validation error are high, and they are very close to each other) , But in the other hand the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Random forest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have low training error but high validation error , its not good too because we can see the huge gap between validation and training which indicate that our model need more data to become better and its suffer from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 variance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, it could be a possible situation for further enhancement to decrease this variance 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3558778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83844"/>
            <a:ext cx="4735354" cy="321052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6" y="4083844"/>
            <a:ext cx="4735354" cy="3210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D604F4-4688-B1F5-357D-A5493833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6752"/>
            <a:ext cx="504586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Residual Plot Analysis :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572458"/>
            <a:ext cx="13042821" cy="104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can visualize residual plot to see how well estimators’ regression lines predicted and see how errors distributed around line , in example we compare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random forest (best model)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linear regression (worst model)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, we can see how well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random forest 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estimated line between data dots that have same amount of error on top of the line and bottom of it , But in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linear regression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 can easily detect the underfit model because the amount of data error on top of the line are way more than the bottom 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780586"/>
            <a:ext cx="13042821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68278"/>
            <a:ext cx="5040035" cy="362843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157" y="3368278"/>
            <a:ext cx="5040035" cy="36193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4157" y="7150894"/>
            <a:ext cx="6300073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25AD44-9687-9859-10A4-805EEA810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323"/>
            <a:ext cx="1190803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Importance for Tree-Based Models :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873210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can also visualize feature importance to each model , in example we checked for Decision Tree , Random Forest and Gradient Boosting .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we see we have a fair amount of attention between each feature by random forest which tried to used as much as possible from all predicators to make best estimation.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5198388" y="6369248"/>
            <a:ext cx="3874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9634180" y="6334601"/>
            <a:ext cx="42174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93790" y="71913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F362C-989F-AF9B-C406-2E7A6D6D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262A18-6A0C-2986-BF6C-D09CBA6AD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90" y="3800467"/>
            <a:ext cx="3874770" cy="2278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6647BD-A513-29D3-AB32-88E191B5C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438" y="3800467"/>
            <a:ext cx="3874770" cy="2278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B2F5F0-46F9-916F-BCF3-C9C513C46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180" y="3633290"/>
            <a:ext cx="4202430" cy="24716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1284"/>
            <a:ext cx="939403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9. Error Analysis &amp; interpretation :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89778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can bring our target data as label and the predicted amount of model to calculate residual , after that we can sort these residuals to see the top errors . in example we calculate it for our best model Random Forest . we can observe the index of our top errors , we may considerate it for further enhancements to identify patterns and handle them for better prediction 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040856"/>
            <a:ext cx="4494014" cy="3232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7B911-14CA-8764-5D7C-675AD0F8E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6388"/>
            <a:ext cx="4917519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Residuals Distribution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88670" y="1504474"/>
            <a:ext cx="13053060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residual distribution for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Linear Regression shows a wide spread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noticeable asymmetry, indicating that the model is unable to capture the nonlinear structure of the data and produces systematic errors.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8670" y="2183130"/>
            <a:ext cx="13053060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contrast, the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Random Forest residuals are more concentrated around zero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display a more symmetric distribution, suggesting improved predictive accuracy. The residuals-versus-predicted plot shows no strong pattern, indicating limited heteroscedasticity and a better overall model fit.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3022997"/>
            <a:ext cx="4937284" cy="360628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712" y="3022997"/>
            <a:ext cx="5028843" cy="36112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07712" y="6795492"/>
            <a:ext cx="644151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88670" y="7344370"/>
            <a:ext cx="13053060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2FD4C0-D786-3758-4FBC-342595C9A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5183624" cy="557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Reflection &amp; Conclusions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075" y="1435418"/>
            <a:ext cx="13044249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we conclude this project, it's vital to summarize our findings, understand the trade-offs made, and acknowledge the limitations of our approach. This reflection provides a comprehensive view of the model's performance and areas for future improvement.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075" y="2054423"/>
            <a:ext cx="13044249" cy="1543407"/>
          </a:xfrm>
          <a:prstGeom prst="roundRect">
            <a:avLst>
              <a:gd name="adj" fmla="val 462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5935" y="2077283"/>
            <a:ext cx="679847" cy="1497687"/>
          </a:xfrm>
          <a:prstGeom prst="roundRect">
            <a:avLst>
              <a:gd name="adj" fmla="val 6465"/>
            </a:avLst>
          </a:prstGeom>
          <a:solidFill>
            <a:srgbClr val="CCEE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533" y="2698552"/>
            <a:ext cx="254913" cy="25491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23060" y="2247186"/>
            <a:ext cx="223075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Findings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623060" y="2602349"/>
            <a:ext cx="12021503" cy="802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methods (Random Forest, Gradient Boosting) consistently delivered the best performance across MAE, RMSE, and R².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Nonlinear models like Polynomial Regression and SVR showed improvements over baseline linear models but were surpassed by ensembles.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regression offered a transparent baseline and valuable insights into feature coefficients.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93075" y="3725108"/>
            <a:ext cx="13044249" cy="1736765"/>
          </a:xfrm>
          <a:prstGeom prst="roundRect">
            <a:avLst>
              <a:gd name="adj" fmla="val 41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15935" y="3747968"/>
            <a:ext cx="679847" cy="1691045"/>
          </a:xfrm>
          <a:prstGeom prst="roundRect">
            <a:avLst>
              <a:gd name="adj" fmla="val 6465"/>
            </a:avLst>
          </a:prstGeom>
          <a:solidFill>
            <a:srgbClr val="CCEEF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533" y="4465915"/>
            <a:ext cx="254913" cy="25491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623060" y="3917871"/>
            <a:ext cx="223075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Trade-offs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623060" y="4273034"/>
            <a:ext cx="12021503" cy="996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vs. Interpretability: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Linear models are simple and interpretable but less accurate for complex nonlinear relationships, whereas ensemble models achieve higher accuracy at the cost of interpretability.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 vs. Training Time: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Gradient Boosting and Random Forest models, while powerful, demanded significantly longer training times compared to simpler linear and polynomial regression approaches.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793075" y="5589151"/>
            <a:ext cx="13044249" cy="2019181"/>
          </a:xfrm>
          <a:prstGeom prst="roundRect">
            <a:avLst>
              <a:gd name="adj" fmla="val 353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15935" y="5612011"/>
            <a:ext cx="679847" cy="1973461"/>
          </a:xfrm>
          <a:prstGeom prst="roundRect">
            <a:avLst>
              <a:gd name="adj" fmla="val 6465"/>
            </a:avLst>
          </a:prstGeom>
          <a:solidFill>
            <a:srgbClr val="CCEE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533" y="6471166"/>
            <a:ext cx="254913" cy="25491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623060" y="5781913"/>
            <a:ext cx="223075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Limitations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623060" y="6137077"/>
            <a:ext cx="12021503" cy="1278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Scope: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analysis relied on limited data (~4.5 months) from a single low-energy house in Belgium, which may impact generalizability to other contexts.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Features: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absence of explicit occupancy data might have restricted the models' ability to capture certain consumption patterns.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Dynamics: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time-series aspect of energy consumption was only partially addressed using hour and day-of-week features, leaving room for more advanced temporal modeling.</a:t>
            </a:r>
            <a:endParaRPr lang="en-US" sz="13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2EAF16-5516-BABE-C682-EDFD232C4E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205"/>
            <a:ext cx="8696325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Workflow: 1. The Big Picture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727478"/>
            <a:ext cx="4225052" cy="4984552"/>
          </a:xfrm>
          <a:prstGeom prst="roundRect">
            <a:avLst>
              <a:gd name="adj" fmla="val 202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750338"/>
            <a:ext cx="4179332" cy="612338"/>
          </a:xfrm>
          <a:prstGeom prst="roundRect">
            <a:avLst>
              <a:gd name="adj" fmla="val 9522"/>
            </a:avLst>
          </a:prstGeom>
          <a:solidFill>
            <a:srgbClr val="CCEEFF"/>
          </a:solidFill>
          <a:ln/>
        </p:spPr>
      </p:sp>
      <p:sp>
        <p:nvSpPr>
          <p:cNvPr id="5" name="Text 3"/>
          <p:cNvSpPr/>
          <p:nvPr/>
        </p:nvSpPr>
        <p:spPr>
          <a:xfrm>
            <a:off x="2753201" y="186130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1020723" y="2546390"/>
            <a:ext cx="1486614" cy="370642"/>
          </a:xfrm>
          <a:prstGeom prst="roundRect">
            <a:avLst>
              <a:gd name="adj" fmla="val 18506"/>
            </a:avLst>
          </a:prstGeom>
          <a:solidFill>
            <a:srgbClr val="CCEEFF"/>
          </a:solidFill>
          <a:ln/>
        </p:spPr>
      </p:sp>
      <p:sp>
        <p:nvSpPr>
          <p:cNvPr id="7" name="Text 5"/>
          <p:cNvSpPr/>
          <p:nvPr/>
        </p:nvSpPr>
        <p:spPr>
          <a:xfrm>
            <a:off x="1143119" y="2607588"/>
            <a:ext cx="124182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CONTEXT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1020723" y="2990493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Source &amp; Scope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20723" y="3435429"/>
            <a:ext cx="3771186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Appliance energy data was collected from a low-energy house in Belgium over a period of 4.5 months, with readings recorded every 10 minutes.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02555" y="1727478"/>
            <a:ext cx="4225171" cy="4984552"/>
          </a:xfrm>
          <a:prstGeom prst="roundRect">
            <a:avLst>
              <a:gd name="adj" fmla="val 202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225415" y="1750338"/>
            <a:ext cx="4179451" cy="612338"/>
          </a:xfrm>
          <a:prstGeom prst="roundRect">
            <a:avLst>
              <a:gd name="adj" fmla="val 9522"/>
            </a:avLst>
          </a:prstGeom>
          <a:solidFill>
            <a:srgbClr val="CCEEFF"/>
          </a:solidFill>
          <a:ln/>
        </p:spPr>
      </p:sp>
      <p:sp>
        <p:nvSpPr>
          <p:cNvPr id="12" name="Text 10"/>
          <p:cNvSpPr/>
          <p:nvPr/>
        </p:nvSpPr>
        <p:spPr>
          <a:xfrm>
            <a:off x="7162086" y="186130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5429488" y="2546390"/>
            <a:ext cx="1061442" cy="370642"/>
          </a:xfrm>
          <a:prstGeom prst="roundRect">
            <a:avLst>
              <a:gd name="adj" fmla="val 18506"/>
            </a:avLst>
          </a:prstGeom>
          <a:solidFill>
            <a:srgbClr val="CCEEFF"/>
          </a:solidFill>
          <a:ln/>
        </p:spPr>
      </p:sp>
      <p:sp>
        <p:nvSpPr>
          <p:cNvPr id="14" name="Text 12"/>
          <p:cNvSpPr/>
          <p:nvPr/>
        </p:nvSpPr>
        <p:spPr>
          <a:xfrm>
            <a:off x="5551884" y="2607588"/>
            <a:ext cx="816650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GOAL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429488" y="2990493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Modeling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429488" y="3435429"/>
            <a:ext cx="3771305" cy="1861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objective is to construct a robust model capable of predicting appliance energy consumption. This model will leverage environmental data from an outdoor weather station and indoor readings from Zigbee sensors.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611439" y="1727478"/>
            <a:ext cx="4225171" cy="4984552"/>
          </a:xfrm>
          <a:prstGeom prst="roundRect">
            <a:avLst>
              <a:gd name="adj" fmla="val 202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9634299" y="1750338"/>
            <a:ext cx="4179451" cy="612338"/>
          </a:xfrm>
          <a:prstGeom prst="roundRect">
            <a:avLst>
              <a:gd name="adj" fmla="val 9522"/>
            </a:avLst>
          </a:prstGeom>
          <a:solidFill>
            <a:srgbClr val="CCEEFF"/>
          </a:solidFill>
          <a:ln/>
        </p:spPr>
      </p:sp>
      <p:sp>
        <p:nvSpPr>
          <p:cNvPr id="19" name="Text 17"/>
          <p:cNvSpPr/>
          <p:nvPr/>
        </p:nvSpPr>
        <p:spPr>
          <a:xfrm>
            <a:off x="11570970" y="186130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00" dirty="0"/>
          </a:p>
        </p:txBody>
      </p:sp>
      <p:sp>
        <p:nvSpPr>
          <p:cNvPr id="20" name="Shape 18"/>
          <p:cNvSpPr/>
          <p:nvPr/>
        </p:nvSpPr>
        <p:spPr>
          <a:xfrm>
            <a:off x="9838373" y="2546390"/>
            <a:ext cx="968693" cy="370642"/>
          </a:xfrm>
          <a:prstGeom prst="roundRect">
            <a:avLst>
              <a:gd name="adj" fmla="val 18506"/>
            </a:avLst>
          </a:prstGeom>
          <a:solidFill>
            <a:srgbClr val="CCEEFF"/>
          </a:solidFill>
          <a:ln/>
        </p:spPr>
      </p:sp>
      <p:sp>
        <p:nvSpPr>
          <p:cNvPr id="21" name="Text 19"/>
          <p:cNvSpPr/>
          <p:nvPr/>
        </p:nvSpPr>
        <p:spPr>
          <a:xfrm>
            <a:off x="9960769" y="2607588"/>
            <a:ext cx="723900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9838373" y="2990493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Data Features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9838373" y="3435429"/>
            <a:ext cx="3771305" cy="3049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Appliance and Lights energy consumption (Wh)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Indoor temperature and humidity for each room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Outdoor weather data (temperature, pressure, humidity, wind speed, visibility, dew point)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 and time attributes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synthetic random variables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93790" y="6918722"/>
            <a:ext cx="130428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comprehensive dataset allows us to explore complex interactions between various factors influencing household energy use, providing a strong foundation for our nonlinear regression analysis.</a:t>
            </a:r>
            <a:endParaRPr lang="en-US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136717-D084-5821-C871-6F0C0B4DC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9289"/>
            <a:ext cx="93946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Framing the Prediction Problem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12717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9776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Core Objective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48579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goal is to accurately predict household appliance energy consumption, measured in Watt-hours (Wh), for every 10-minute interval.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12717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9776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Approach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35893" y="4485799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We'll use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framework, focusing on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non-linear regression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due to weak linear correlations.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methods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will ensure high predictive precision.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12717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9776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 &amp; Learning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677995" y="4485799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target variable is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representing a wide range of energy values. Utilizing our static dataset, we will employ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batch learning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model training.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46B5CC-80C8-C79B-4F1B-A713E58AC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279"/>
            <a:ext cx="5358765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Data Mining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21894"/>
            <a:ext cx="4015145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we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libraries , then we load the data as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 (DataFrame)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pandas library and checkout the top part of dataset table by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df.head()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474" y="1863328"/>
            <a:ext cx="3614738" cy="26629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14474" y="4732973"/>
            <a:ext cx="401645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468" y="1863328"/>
            <a:ext cx="3566517" cy="17193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36468" y="3789402"/>
            <a:ext cx="401514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15201"/>
            <a:ext cx="11684556" cy="15861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3790" y="7208044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03E069-FB5D-5603-0383-9E782C0E8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8797"/>
            <a:ext cx="416790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Data Mining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93790" y="1636514"/>
            <a:ext cx="4088963" cy="863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Then we check the table shape with 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print(df.shape)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return 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(19735, 29)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which indicate number of captured data rows and feature columns which are exactly same amount as dataset description 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277564" y="1636514"/>
            <a:ext cx="4090273" cy="863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Then we check 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df.info()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return new table of our dataset info which are non-Null count and Data Type for each feature.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9762649" y="1636514"/>
            <a:ext cx="408896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that we can count Null values in our table by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df.isna().sum()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which return nothing because our dataset does not include any Null value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2825472"/>
            <a:ext cx="4088963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33" y="3166467"/>
            <a:ext cx="2860477" cy="1287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564" y="2850475"/>
            <a:ext cx="2860477" cy="37483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77564" y="6723817"/>
            <a:ext cx="4088963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339" y="2850475"/>
            <a:ext cx="2857500" cy="24813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61339" y="5456873"/>
            <a:ext cx="4088963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793790" y="7164824"/>
            <a:ext cx="130428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9B48A8-FA12-E7DC-AD2D-7792D7B8B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90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Data Mining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769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499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the end we can check out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df.describe().T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see the summary statics of our data .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here we can notice that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 value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 our target data appliances (1080.0) is so far away from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the whole captured data for this feature (≈97.69) . its indicate that we have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feature which need to be handle later 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38851"/>
            <a:ext cx="13042821" cy="3111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87299-4FE4-5075-CD05-DA99B7490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0936"/>
            <a:ext cx="5379244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Target Variable Analysis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685211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part we checkout our target variable Appliances in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visualized method 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038112"/>
            <a:ext cx="63138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First, we start with Target distribution analysis with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Histogram 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here we can see that we have a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right-skewed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distribution which need to handled later 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2629138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530346" y="1685211"/>
            <a:ext cx="6313884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Then we check the target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Boxplot 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that easily indicates the boundaries of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 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we can see that around the 180-190 Wh energy consumption we have high boundary and after that we can see number of outliers shown by empty black dots 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68980"/>
            <a:ext cx="4735354" cy="317896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46" y="3268980"/>
            <a:ext cx="4009906" cy="32615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30346" y="6674048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793790" y="7170420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C1D015-F57A-FE42-8E18-3D77B0E37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735"/>
            <a:ext cx="1029795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 Relationships between predictors and target :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678424"/>
            <a:ext cx="6030278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of all, we need to use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seaborn 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matplotlib 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libraries to create a Correlation Heatmap , in this map we use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.corr()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method which shows linear relationship between features 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592705"/>
            <a:ext cx="603027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984540"/>
            <a:ext cx="6030278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can see that our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feature has no strong linear relationship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other features , we should check out for non-linear relationship patterns.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362" y="1711047"/>
            <a:ext cx="5255776" cy="4804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274362" y="6678573"/>
            <a:ext cx="656975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7233642"/>
            <a:ext cx="13042821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4966BE-E1F1-DA7A-52A4-9A92276E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395" y="7648494"/>
            <a:ext cx="3439005" cy="5811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2911</Words>
  <Application>Microsoft Office PowerPoint</Application>
  <PresentationFormat>Custom</PresentationFormat>
  <Paragraphs>167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Consolas</vt:lpstr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amin Jahani</cp:lastModifiedBy>
  <cp:revision>4</cp:revision>
  <dcterms:created xsi:type="dcterms:W3CDTF">2026-02-24T15:23:18Z</dcterms:created>
  <dcterms:modified xsi:type="dcterms:W3CDTF">2026-02-25T17:27:10Z</dcterms:modified>
</cp:coreProperties>
</file>